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0"/>
  </p:notesMasterIdLst>
  <p:sldIdLst>
    <p:sldId id="409" r:id="rId2"/>
    <p:sldId id="388" r:id="rId3"/>
    <p:sldId id="375" r:id="rId4"/>
    <p:sldId id="395" r:id="rId5"/>
    <p:sldId id="397" r:id="rId6"/>
    <p:sldId id="390" r:id="rId7"/>
    <p:sldId id="365" r:id="rId8"/>
    <p:sldId id="398"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660"/>
  </p:normalViewPr>
  <p:slideViewPr>
    <p:cSldViewPr snapToGrid="0">
      <p:cViewPr varScale="1">
        <p:scale>
          <a:sx n="62" d="100"/>
          <a:sy n="62" d="100"/>
        </p:scale>
        <p:origin x="9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66819-28BB-4B54-9C53-7D6F6B75189D}" type="datetimeFigureOut">
              <a:rPr lang="en-US" smtClean="0"/>
              <a:t>2022-09-19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F5A6C-3A82-46E3-A0BF-90606F91E668}" type="slidenum">
              <a:rPr lang="en-US" smtClean="0"/>
              <a:t>‹#›</a:t>
            </a:fld>
            <a:endParaRPr lang="en-US"/>
          </a:p>
        </p:txBody>
      </p:sp>
    </p:spTree>
    <p:extLst>
      <p:ext uri="{BB962C8B-B14F-4D97-AF65-F5344CB8AC3E}">
        <p14:creationId xmlns:p14="http://schemas.microsoft.com/office/powerpoint/2010/main" val="3421480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Here is some rehearsal footage.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a:t>
            </a:fld>
            <a:endParaRPr lang="en-US"/>
          </a:p>
        </p:txBody>
      </p:sp>
    </p:spTree>
    <p:extLst>
      <p:ext uri="{BB962C8B-B14F-4D97-AF65-F5344CB8AC3E}">
        <p14:creationId xmlns:p14="http://schemas.microsoft.com/office/powerpoint/2010/main" val="368687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July 21, the show at Brunner Farmhouse in Broomfield, Colorado. Microphone checks. Food and water. Geez, it was dry heat. An audience of 50 families, children attended.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2</a:t>
            </a:fld>
            <a:endParaRPr lang="en-US"/>
          </a:p>
        </p:txBody>
      </p:sp>
    </p:spTree>
    <p:extLst>
      <p:ext uri="{BB962C8B-B14F-4D97-AF65-F5344CB8AC3E}">
        <p14:creationId xmlns:p14="http://schemas.microsoft.com/office/powerpoint/2010/main" val="391998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[23]</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 group photo of the ELLIPSES Denver team with singers Amanda Edwards, Lucia Graves, Elicia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Hesselgrave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Riley Krull, Nicole Meredith, and Jack Tyler.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[23-]</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In development, “Warps, Waves, and Wrinkles” did not layman’s term anything. I was kind of anxious that the kids would come out of this confused and bored.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3</a:t>
            </a:fld>
            <a:endParaRPr lang="en-US"/>
          </a:p>
        </p:txBody>
      </p:sp>
    </p:spTree>
    <p:extLst>
      <p:ext uri="{BB962C8B-B14F-4D97-AF65-F5344CB8AC3E}">
        <p14:creationId xmlns:p14="http://schemas.microsoft.com/office/powerpoint/2010/main" val="288898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[24]</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But afterwards, they got the gist of the astrophysics terminology that I laid before them. Scutum-crux arm… We’re home on the Orion, arm so small and so minor. The kids know that the Solar System is located on the Orion arm of the Milky Way. They don’t have to know on the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getgo</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what the other arms mean. The melody plants a curiosity in them and their parents to research what was being sung. It indirectly engages the audience into science enthusiasm.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4</a:t>
            </a:fld>
            <a:endParaRPr lang="en-US"/>
          </a:p>
        </p:txBody>
      </p:sp>
    </p:spTree>
    <p:extLst>
      <p:ext uri="{BB962C8B-B14F-4D97-AF65-F5344CB8AC3E}">
        <p14:creationId xmlns:p14="http://schemas.microsoft.com/office/powerpoint/2010/main" val="704198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[25]</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This is the preview of what you’ll see in the exhibit and a part of the 15-minute showcase of “Warps, Waves, and Wrinkles.”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5</a:t>
            </a:fld>
            <a:endParaRPr lang="en-US"/>
          </a:p>
        </p:txBody>
      </p:sp>
    </p:spTree>
    <p:extLst>
      <p:ext uri="{BB962C8B-B14F-4D97-AF65-F5344CB8AC3E}">
        <p14:creationId xmlns:p14="http://schemas.microsoft.com/office/powerpoint/2010/main" val="951337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[26]</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To end on this theme and my favorite place in Denver: South Valley Park where the red rock formation rests. When a collaboration is created for the intention of creating a new musical, the playwright-composer determines whether the script is set in stone or whether the stone weathers the director’s and performers’ ideas and experimentations. I let my stone ELLIPSES go through a natural erosion this past year. Now, this stone got a chance to be artificially layered this past July.</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6</a:t>
            </a:fld>
            <a:endParaRPr lang="en-US"/>
          </a:p>
        </p:txBody>
      </p:sp>
    </p:spTree>
    <p:extLst>
      <p:ext uri="{BB962C8B-B14F-4D97-AF65-F5344CB8AC3E}">
        <p14:creationId xmlns:p14="http://schemas.microsoft.com/office/powerpoint/2010/main" val="2289230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[27]</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Out of this lockdown, I finally got to enjoy and not take for granted: nature.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7</a:t>
            </a:fld>
            <a:endParaRPr lang="en-US"/>
          </a:p>
        </p:txBody>
      </p:sp>
    </p:spTree>
    <p:extLst>
      <p:ext uri="{BB962C8B-B14F-4D97-AF65-F5344CB8AC3E}">
        <p14:creationId xmlns:p14="http://schemas.microsoft.com/office/powerpoint/2010/main" val="3728447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[28]</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You can follow what’s next for ELLIPSES and me at @ellipsesplay.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Dankie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for your spacetime.</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8</a:t>
            </a:fld>
            <a:endParaRPr lang="en-US"/>
          </a:p>
        </p:txBody>
      </p:sp>
    </p:spTree>
    <p:extLst>
      <p:ext uri="{BB962C8B-B14F-4D97-AF65-F5344CB8AC3E}">
        <p14:creationId xmlns:p14="http://schemas.microsoft.com/office/powerpoint/2010/main" val="2797484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2022-09-19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2022-09-19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2022-09-19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2022-09-19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2022-09-19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2022-09-19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RQBkO1co4I8?start=1279&amp;feature=oembed" TargetMode="Externa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MRphlOixKs?start=686&amp;feature=oembed" TargetMode="External"/><Relationship Id="rId1" Type="http://schemas.openxmlformats.org/officeDocument/2006/relationships/tags" Target="../tags/tag3.xml"/><Relationship Id="rId5" Type="http://schemas.openxmlformats.org/officeDocument/2006/relationships/image" Target="../media/image12.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1" title="2022-7-20-colorado">
            <a:hlinkClick r:id="" action="ppaction://media"/>
            <a:extLst>
              <a:ext uri="{FF2B5EF4-FFF2-40B4-BE49-F238E27FC236}">
                <a16:creationId xmlns:a16="http://schemas.microsoft.com/office/drawing/2014/main" id="{250AC968-8B14-5B0E-FDB1-4D8CFAA36C94}"/>
              </a:ext>
            </a:extLst>
          </p:cNvPr>
          <p:cNvPicPr>
            <a:picLocks noRot="1" noChangeAspect="1"/>
          </p:cNvPicPr>
          <p:nvPr>
            <a:videoFile r:link="rId2"/>
          </p:nvPr>
        </p:nvPicPr>
        <p:blipFill>
          <a:blip r:embed="rId5"/>
          <a:stretch>
            <a:fillRect/>
          </a:stretch>
        </p:blipFill>
        <p:spPr>
          <a:xfrm>
            <a:off x="190500" y="92392"/>
            <a:ext cx="11811000" cy="6673215"/>
          </a:xfrm>
          <a:prstGeom prst="rect">
            <a:avLst/>
          </a:prstGeom>
        </p:spPr>
      </p:pic>
    </p:spTree>
    <p:custDataLst>
      <p:tags r:id="rId1"/>
    </p:custDataLst>
    <p:extLst>
      <p:ext uri="{BB962C8B-B14F-4D97-AF65-F5344CB8AC3E}">
        <p14:creationId xmlns:p14="http://schemas.microsoft.com/office/powerpoint/2010/main" val="295898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F3020B-8273-4E19-931A-436C653D5788}"/>
              </a:ext>
            </a:extLst>
          </p:cNvPr>
          <p:cNvPicPr>
            <a:picLocks noChangeAspect="1"/>
          </p:cNvPicPr>
          <p:nvPr/>
        </p:nvPicPr>
        <p:blipFill>
          <a:blip r:embed="rId3">
            <a:extLst>
              <a:ext uri="{28A0092B-C50C-407E-A947-70E740481C1C}">
                <a14:useLocalDpi xmlns:a14="http://schemas.microsoft.com/office/drawing/2010/main" val="0"/>
              </a:ext>
            </a:extLst>
          </a:blip>
          <a:srcRect l="1843" r="1843"/>
          <a:stretch/>
        </p:blipFill>
        <p:spPr>
          <a:xfrm>
            <a:off x="4166505" y="10"/>
            <a:ext cx="4444096" cy="3067040"/>
          </a:xfrm>
          <a:prstGeom prst="rect">
            <a:avLst/>
          </a:prstGeom>
        </p:spPr>
      </p:pic>
      <p:pic>
        <p:nvPicPr>
          <p:cNvPr id="8" name="Picture 7">
            <a:extLst>
              <a:ext uri="{FF2B5EF4-FFF2-40B4-BE49-F238E27FC236}">
                <a16:creationId xmlns:a16="http://schemas.microsoft.com/office/drawing/2014/main" id="{A1EF5ECD-6AE7-4B91-BFF5-0E0D94E11898}"/>
              </a:ext>
            </a:extLst>
          </p:cNvPr>
          <p:cNvPicPr>
            <a:picLocks noChangeAspect="1"/>
          </p:cNvPicPr>
          <p:nvPr/>
        </p:nvPicPr>
        <p:blipFill rotWithShape="1">
          <a:blip r:embed="rId4">
            <a:extLst>
              <a:ext uri="{28A0092B-C50C-407E-A947-70E740481C1C}">
                <a14:useLocalDpi xmlns:a14="http://schemas.microsoft.com/office/drawing/2010/main" val="0"/>
              </a:ext>
            </a:extLst>
          </a:blip>
          <a:srcRect l="5718" t="19260" b="21606"/>
          <a:stretch/>
        </p:blipFill>
        <p:spPr>
          <a:xfrm>
            <a:off x="0" y="4091793"/>
            <a:ext cx="6634212" cy="2766197"/>
          </a:xfrm>
          <a:prstGeom prst="rect">
            <a:avLst/>
          </a:prstGeom>
        </p:spPr>
      </p:pic>
      <p:sp>
        <p:nvSpPr>
          <p:cNvPr id="9" name="Freeform: Shape 8">
            <a:extLst>
              <a:ext uri="{FF2B5EF4-FFF2-40B4-BE49-F238E27FC236}">
                <a16:creationId xmlns:a16="http://schemas.microsoft.com/office/drawing/2014/main" id="{139DF6C4-28DA-4233-9F4B-217FB38FE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3C31C0AC-2888-41BA-A81C-0B8E5E999B24}"/>
              </a:ext>
            </a:extLst>
          </p:cNvPr>
          <p:cNvPicPr>
            <a:picLocks noChangeAspect="1"/>
          </p:cNvPicPr>
          <p:nvPr/>
        </p:nvPicPr>
        <p:blipFill>
          <a:blip r:embed="rId5">
            <a:extLst>
              <a:ext uri="{28A0092B-C50C-407E-A947-70E740481C1C}">
                <a14:useLocalDpi xmlns:a14="http://schemas.microsoft.com/office/drawing/2010/main" val="0"/>
              </a:ext>
            </a:extLst>
          </a:blip>
          <a:srcRect l="14620" r="14620"/>
          <a:stretch/>
        </p:blipFill>
        <p:spPr>
          <a:xfrm>
            <a:off x="1" y="2"/>
            <a:ext cx="5017099" cy="4718647"/>
          </a:xfrm>
          <a:custGeom>
            <a:avLst/>
            <a:gdLst/>
            <a:ahLst/>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p:spPr>
      </p:pic>
      <p:sp>
        <p:nvSpPr>
          <p:cNvPr id="14" name="Freeform: Shape 13">
            <a:extLst>
              <a:ext uri="{FF2B5EF4-FFF2-40B4-BE49-F238E27FC236}">
                <a16:creationId xmlns:a16="http://schemas.microsoft.com/office/drawing/2014/main" id="{7CB8666A-EE66-4EB2-9352-7817B9B44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91257D01-EFD7-4C13-9016-573826BF2839}"/>
              </a:ext>
            </a:extLst>
          </p:cNvPr>
          <p:cNvPicPr>
            <a:picLocks noChangeAspect="1"/>
          </p:cNvPicPr>
          <p:nvPr/>
        </p:nvPicPr>
        <p:blipFill>
          <a:blip r:embed="rId6">
            <a:extLst>
              <a:ext uri="{28A0092B-C50C-407E-A947-70E740481C1C}">
                <a14:useLocalDpi xmlns:a14="http://schemas.microsoft.com/office/drawing/2010/main" val="0"/>
              </a:ext>
            </a:extLst>
          </a:blip>
          <a:srcRect l="11891" r="11891"/>
          <a:stretch/>
        </p:blipFill>
        <p:spPr>
          <a:xfrm>
            <a:off x="6283728" y="1699213"/>
            <a:ext cx="5908273" cy="5158786"/>
          </a:xfrm>
          <a:custGeom>
            <a:avLst/>
            <a:gdLst/>
            <a:ahLst/>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p:spPr>
      </p:pic>
      <p:sp>
        <p:nvSpPr>
          <p:cNvPr id="16" name="Oval 15">
            <a:extLst>
              <a:ext uri="{FF2B5EF4-FFF2-40B4-BE49-F238E27FC236}">
                <a16:creationId xmlns:a16="http://schemas.microsoft.com/office/drawing/2014/main" id="{0EDB5281-DBC4-467C-8E36-A452323A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E6E6E7B3-C223-4B27-A33E-18D4CF293628}"/>
              </a:ext>
            </a:extLst>
          </p:cNvPr>
          <p:cNvPicPr>
            <a:picLocks noChangeAspect="1"/>
          </p:cNvPicPr>
          <p:nvPr/>
        </p:nvPicPr>
        <p:blipFill>
          <a:blip r:embed="rId7">
            <a:extLst>
              <a:ext uri="{28A0092B-C50C-407E-A947-70E740481C1C}">
                <a14:useLocalDpi xmlns:a14="http://schemas.microsoft.com/office/drawing/2010/main" val="0"/>
              </a:ext>
            </a:extLst>
          </a:blip>
          <a:srcRect l="16725" r="16725"/>
          <a:stretch/>
        </p:blipFill>
        <p:spPr>
          <a:xfrm>
            <a:off x="3287694" y="1853886"/>
            <a:ext cx="4297680" cy="4297680"/>
          </a:xfrm>
          <a:custGeom>
            <a:avLst/>
            <a:gdLst/>
            <a:ahLst/>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p:spPr>
      </p:pic>
      <p:sp>
        <p:nvSpPr>
          <p:cNvPr id="18" name="Freeform: Shape 17">
            <a:extLst>
              <a:ext uri="{FF2B5EF4-FFF2-40B4-BE49-F238E27FC236}">
                <a16:creationId xmlns:a16="http://schemas.microsoft.com/office/drawing/2014/main" id="{0376F10A-6597-417D-8BF9-5B966F252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19" name="Picture 18">
            <a:extLst>
              <a:ext uri="{FF2B5EF4-FFF2-40B4-BE49-F238E27FC236}">
                <a16:creationId xmlns:a16="http://schemas.microsoft.com/office/drawing/2014/main" id="{7593895C-2F11-4A56-8350-F18FD50108C5}"/>
              </a:ext>
            </a:extLst>
          </p:cNvPr>
          <p:cNvPicPr>
            <a:picLocks noChangeAspect="1"/>
          </p:cNvPicPr>
          <p:nvPr/>
        </p:nvPicPr>
        <p:blipFill>
          <a:blip r:embed="rId8">
            <a:extLst>
              <a:ext uri="{28A0092B-C50C-407E-A947-70E740481C1C}">
                <a14:useLocalDpi xmlns:a14="http://schemas.microsoft.com/office/drawing/2010/main" val="0"/>
              </a:ext>
            </a:extLst>
          </a:blip>
          <a:srcRect l="3323" r="3323"/>
          <a:stretch/>
        </p:blipFill>
        <p:spPr>
          <a:xfrm>
            <a:off x="7928700" y="-1"/>
            <a:ext cx="4277711" cy="3045402"/>
          </a:xfrm>
          <a:custGeom>
            <a:avLst/>
            <a:gdLst/>
            <a:ahLst/>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p:spPr>
      </p:pic>
    </p:spTree>
    <p:extLst>
      <p:ext uri="{BB962C8B-B14F-4D97-AF65-F5344CB8AC3E}">
        <p14:creationId xmlns:p14="http://schemas.microsoft.com/office/powerpoint/2010/main" val="99070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DE4E0-7937-4413-AB9E-0BF61FAB9A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08F128F1-E043-D16B-7C35-409BBF326A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22671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000" dirty="0">
                <a:effectLst>
                  <a:outerShdw blurRad="38100" dist="38100" dir="2700000" algn="tl">
                    <a:srgbClr val="000000">
                      <a:alpha val="43137"/>
                    </a:srgbClr>
                  </a:outerShdw>
                </a:effectLst>
                <a:latin typeface="Bodoni MT" panose="02070603080606020203" pitchFamily="18" charset="0"/>
              </a:rPr>
              <a:t>“This story is unique, fantastical, interesting, and important not just for its own sake but, as you have said, as a vehicle to make science more accessible. Your concept is genuinely so intriguing!”</a:t>
            </a:r>
          </a:p>
          <a:p>
            <a:pPr algn="r">
              <a:buFontTx/>
              <a:buChar char="-"/>
            </a:pPr>
            <a:r>
              <a:rPr lang="en-US" sz="2500" dirty="0">
                <a:effectLst>
                  <a:outerShdw blurRad="38100" dist="38100" dir="2700000" algn="tl">
                    <a:srgbClr val="000000">
                      <a:alpha val="43137"/>
                    </a:srgbClr>
                  </a:outerShdw>
                </a:effectLst>
                <a:latin typeface="Bodoni MT" panose="02070603080606020203" pitchFamily="18" charset="0"/>
              </a:rPr>
              <a:t>Emma Day</a:t>
            </a:r>
            <a:endParaRPr lang="en-US" sz="2500" i="1" dirty="0">
              <a:effectLst>
                <a:outerShdw blurRad="38100" dist="38100" dir="2700000" algn="tl">
                  <a:srgbClr val="000000">
                    <a:alpha val="43137"/>
                  </a:srgbClr>
                </a:outerShdw>
              </a:effectLst>
              <a:latin typeface="Bodoni MT" panose="02070603080606020203" pitchFamily="18" charset="0"/>
            </a:endParaRPr>
          </a:p>
        </p:txBody>
      </p:sp>
      <p:sp>
        <p:nvSpPr>
          <p:cNvPr id="9" name="Title 5">
            <a:extLst>
              <a:ext uri="{FF2B5EF4-FFF2-40B4-BE49-F238E27FC236}">
                <a16:creationId xmlns:a16="http://schemas.microsoft.com/office/drawing/2014/main" id="{B00FDFEE-06F5-4F52-8628-390A791F9CC1}"/>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Quote</a:t>
            </a:r>
            <a:endParaRPr lang="en-US" b="1" dirty="0">
              <a:solidFill>
                <a:schemeClr val="tx1"/>
              </a:solidFill>
              <a:latin typeface="Bodoni MT" panose="02070603080606020203" pitchFamily="18" charset="0"/>
            </a:endParaRPr>
          </a:p>
        </p:txBody>
      </p:sp>
    </p:spTree>
    <p:extLst>
      <p:ext uri="{BB962C8B-B14F-4D97-AF65-F5344CB8AC3E}">
        <p14:creationId xmlns:p14="http://schemas.microsoft.com/office/powerpoint/2010/main" val="154700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4" title="2022 Colorado New Musical Festival (&quot;Warps, Waves, and Wrinkles&quot;)">
            <a:hlinkClick r:id="" action="ppaction://media"/>
            <a:extLst>
              <a:ext uri="{FF2B5EF4-FFF2-40B4-BE49-F238E27FC236}">
                <a16:creationId xmlns:a16="http://schemas.microsoft.com/office/drawing/2014/main" id="{310FF3DC-D44A-1081-9826-6E5B996E31D5}"/>
              </a:ext>
            </a:extLst>
          </p:cNvPr>
          <p:cNvPicPr>
            <a:picLocks noRot="1" noChangeAspect="1"/>
          </p:cNvPicPr>
          <p:nvPr>
            <a:videoFile r:link="rId2"/>
          </p:nvPr>
        </p:nvPicPr>
        <p:blipFill>
          <a:blip r:embed="rId5"/>
          <a:stretch>
            <a:fillRect/>
          </a:stretch>
        </p:blipFill>
        <p:spPr>
          <a:xfrm>
            <a:off x="190500" y="92392"/>
            <a:ext cx="11811000" cy="6673215"/>
          </a:xfrm>
          <a:prstGeom prst="rect">
            <a:avLst/>
          </a:prstGeom>
        </p:spPr>
      </p:pic>
    </p:spTree>
    <p:custDataLst>
      <p:tags r:id="rId1"/>
    </p:custDataLst>
    <p:extLst>
      <p:ext uri="{BB962C8B-B14F-4D97-AF65-F5344CB8AC3E}">
        <p14:creationId xmlns:p14="http://schemas.microsoft.com/office/powerpoint/2010/main" val="239132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8FD965-4452-4FE9-B786-2DC487895EF8}"/>
              </a:ext>
            </a:extLst>
          </p:cNvPr>
          <p:cNvPicPr>
            <a:picLocks noChangeAspect="1"/>
          </p:cNvPicPr>
          <p:nvPr/>
        </p:nvPicPr>
        <p:blipFill>
          <a:blip r:embed="rId3">
            <a:extLst>
              <a:ext uri="{28A0092B-C50C-407E-A947-70E740481C1C}">
                <a14:useLocalDpi xmlns:a14="http://schemas.microsoft.com/office/drawing/2010/main" val="0"/>
              </a:ext>
            </a:extLst>
          </a:blip>
          <a:srcRect t="8950" b="8950"/>
          <a:stretch/>
        </p:blipFill>
        <p:spPr>
          <a:xfrm>
            <a:off x="198739" y="171717"/>
            <a:ext cx="5804105" cy="3167426"/>
          </a:xfrm>
          <a:prstGeom prst="rect">
            <a:avLst/>
          </a:prstGeom>
        </p:spPr>
      </p:pic>
      <p:pic>
        <p:nvPicPr>
          <p:cNvPr id="8" name="Picture 7">
            <a:extLst>
              <a:ext uri="{FF2B5EF4-FFF2-40B4-BE49-F238E27FC236}">
                <a16:creationId xmlns:a16="http://schemas.microsoft.com/office/drawing/2014/main" id="{168D0FE7-8C3D-4266-82F7-A28A17D4636B}"/>
              </a:ext>
            </a:extLst>
          </p:cNvPr>
          <p:cNvPicPr>
            <a:picLocks noChangeAspect="1"/>
          </p:cNvPicPr>
          <p:nvPr/>
        </p:nvPicPr>
        <p:blipFill>
          <a:blip r:embed="rId4">
            <a:extLst>
              <a:ext uri="{28A0092B-C50C-407E-A947-70E740481C1C}">
                <a14:useLocalDpi xmlns:a14="http://schemas.microsoft.com/office/drawing/2010/main" val="0"/>
              </a:ext>
            </a:extLst>
          </a:blip>
          <a:srcRect t="8950" b="8950"/>
          <a:stretch/>
        </p:blipFill>
        <p:spPr>
          <a:xfrm>
            <a:off x="6195373" y="171717"/>
            <a:ext cx="5797883" cy="3167426"/>
          </a:xfrm>
          <a:prstGeom prst="rect">
            <a:avLst/>
          </a:prstGeom>
        </p:spPr>
      </p:pic>
      <p:pic>
        <p:nvPicPr>
          <p:cNvPr id="9" name="Picture 8">
            <a:extLst>
              <a:ext uri="{FF2B5EF4-FFF2-40B4-BE49-F238E27FC236}">
                <a16:creationId xmlns:a16="http://schemas.microsoft.com/office/drawing/2014/main" id="{B8118924-9199-4D0D-98A1-C060FE66DC8E}"/>
              </a:ext>
            </a:extLst>
          </p:cNvPr>
          <p:cNvPicPr>
            <a:picLocks noChangeAspect="1"/>
          </p:cNvPicPr>
          <p:nvPr/>
        </p:nvPicPr>
        <p:blipFill>
          <a:blip r:embed="rId5">
            <a:extLst>
              <a:ext uri="{28A0092B-C50C-407E-A947-70E740481C1C}">
                <a14:useLocalDpi xmlns:a14="http://schemas.microsoft.com/office/drawing/2010/main" val="0"/>
              </a:ext>
            </a:extLst>
          </a:blip>
          <a:srcRect t="8950" b="8950"/>
          <a:stretch/>
        </p:blipFill>
        <p:spPr>
          <a:xfrm>
            <a:off x="198738" y="3518858"/>
            <a:ext cx="5804105" cy="3167425"/>
          </a:xfrm>
          <a:prstGeom prst="rect">
            <a:avLst/>
          </a:prstGeom>
        </p:spPr>
      </p:pic>
      <p:pic>
        <p:nvPicPr>
          <p:cNvPr id="10" name="Picture 9">
            <a:extLst>
              <a:ext uri="{FF2B5EF4-FFF2-40B4-BE49-F238E27FC236}">
                <a16:creationId xmlns:a16="http://schemas.microsoft.com/office/drawing/2014/main" id="{BF0F77B6-A31A-4DCA-87A0-BAD652AD5B2B}"/>
              </a:ext>
            </a:extLst>
          </p:cNvPr>
          <p:cNvPicPr>
            <a:picLocks noChangeAspect="1"/>
          </p:cNvPicPr>
          <p:nvPr/>
        </p:nvPicPr>
        <p:blipFill>
          <a:blip r:embed="rId6">
            <a:extLst>
              <a:ext uri="{28A0092B-C50C-407E-A947-70E740481C1C}">
                <a14:useLocalDpi xmlns:a14="http://schemas.microsoft.com/office/drawing/2010/main" val="0"/>
              </a:ext>
            </a:extLst>
          </a:blip>
          <a:srcRect t="8950" b="8950"/>
          <a:stretch/>
        </p:blipFill>
        <p:spPr>
          <a:xfrm>
            <a:off x="6195372" y="3510858"/>
            <a:ext cx="5797883" cy="3167424"/>
          </a:xfrm>
          <a:prstGeom prst="rect">
            <a:avLst/>
          </a:prstGeom>
        </p:spPr>
      </p:pic>
      <p:sp>
        <p:nvSpPr>
          <p:cNvPr id="2" name="Title 5">
            <a:extLst>
              <a:ext uri="{FF2B5EF4-FFF2-40B4-BE49-F238E27FC236}">
                <a16:creationId xmlns:a16="http://schemas.microsoft.com/office/drawing/2014/main" id="{7FCE3553-35A8-1879-7EAE-609E040BCC32}"/>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Romancing the Stone</a:t>
            </a:r>
            <a:endParaRPr lang="en-US" b="1" dirty="0">
              <a:solidFill>
                <a:schemeClr val="tx1"/>
              </a:solidFill>
              <a:latin typeface="Bodoni MT" panose="02070603080606020203" pitchFamily="18" charset="0"/>
            </a:endParaRPr>
          </a:p>
        </p:txBody>
      </p:sp>
    </p:spTree>
    <p:extLst>
      <p:ext uri="{BB962C8B-B14F-4D97-AF65-F5344CB8AC3E}">
        <p14:creationId xmlns:p14="http://schemas.microsoft.com/office/powerpoint/2010/main" val="3287850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2" name="Picture 1">
            <a:extLst>
              <a:ext uri="{FF2B5EF4-FFF2-40B4-BE49-F238E27FC236}">
                <a16:creationId xmlns:a16="http://schemas.microsoft.com/office/drawing/2014/main" id="{2F3CE26E-11CD-0A78-AE1B-4EC5CD925B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0160"/>
            <a:ext cx="12192000" cy="6868160"/>
          </a:xfrm>
          <a:prstGeom prst="rect">
            <a:avLst/>
          </a:prstGeom>
        </p:spPr>
      </p:pic>
    </p:spTree>
    <p:custDataLst>
      <p:tags r:id="rId1"/>
    </p:custDataLst>
    <p:extLst>
      <p:ext uri="{BB962C8B-B14F-4D97-AF65-F5344CB8AC3E}">
        <p14:creationId xmlns:p14="http://schemas.microsoft.com/office/powerpoint/2010/main" val="384006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D8719E-6624-627E-EF05-B3BD11A5F3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2199"/>
            <a:ext cx="12192000" cy="6856621"/>
          </a:xfrm>
          <a:prstGeom prst="rect">
            <a:avLst/>
          </a:prstGeom>
        </p:spPr>
      </p:pic>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5" name="Picture 4">
            <a:extLst>
              <a:ext uri="{FF2B5EF4-FFF2-40B4-BE49-F238E27FC236}">
                <a16:creationId xmlns:a16="http://schemas.microsoft.com/office/drawing/2014/main" id="{D3AD22A0-F8A0-41ED-9DEC-70D6B31A0E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30947" y="321733"/>
            <a:ext cx="1739053" cy="1739053"/>
          </a:xfrm>
          <a:prstGeom prst="rect">
            <a:avLst/>
          </a:prstGeom>
        </p:spPr>
      </p:pic>
      <p:sp>
        <p:nvSpPr>
          <p:cNvPr id="11" name="Title 10">
            <a:extLst>
              <a:ext uri="{FF2B5EF4-FFF2-40B4-BE49-F238E27FC236}">
                <a16:creationId xmlns:a16="http://schemas.microsoft.com/office/drawing/2014/main" id="{9F0E6A52-2526-494A-B302-ED4D1D4B9A37}"/>
              </a:ext>
            </a:extLst>
          </p:cNvPr>
          <p:cNvSpPr>
            <a:spLocks noGrp="1"/>
          </p:cNvSpPr>
          <p:nvPr>
            <p:ph type="title"/>
          </p:nvPr>
        </p:nvSpPr>
        <p:spPr/>
        <p:txBody>
          <a:bodyPr>
            <a:normAutofit/>
          </a:bodyPr>
          <a:lstStyle/>
          <a:p>
            <a:pPr algn="ctr"/>
            <a:r>
              <a:rPr lang="en-US" sz="8000" b="1" dirty="0" err="1">
                <a:solidFill>
                  <a:schemeClr val="bg1"/>
                </a:solidFill>
                <a:latin typeface="Bodoni MT" panose="02070603080606020203" pitchFamily="18" charset="0"/>
              </a:rPr>
              <a:t>Dankie</a:t>
            </a:r>
            <a:r>
              <a:rPr lang="en-US" sz="8000" b="1" dirty="0">
                <a:solidFill>
                  <a:schemeClr val="bg1"/>
                </a:solidFill>
                <a:latin typeface="Bodoni MT" panose="02070603080606020203" pitchFamily="18" charset="0"/>
              </a:rPr>
              <a:t>!</a:t>
            </a:r>
          </a:p>
        </p:txBody>
      </p:sp>
    </p:spTree>
    <p:extLst>
      <p:ext uri="{BB962C8B-B14F-4D97-AF65-F5344CB8AC3E}">
        <p14:creationId xmlns:p14="http://schemas.microsoft.com/office/powerpoint/2010/main" val="383536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
</p:tagLst>
</file>

<file path=ppt/tags/tag2.xml><?xml version="1.0" encoding="utf-8"?>
<p:tagLst xmlns:a="http://schemas.openxmlformats.org/drawingml/2006/main" xmlns:r="http://schemas.openxmlformats.org/officeDocument/2006/relationships" xmlns:p="http://schemas.openxmlformats.org/presentationml/2006/main">
  <p:tag name="TIMING" val="|43.7"/>
</p:tagLst>
</file>

<file path=ppt/tags/tag3.xml><?xml version="1.0" encoding="utf-8"?>
<p:tagLst xmlns:a="http://schemas.openxmlformats.org/drawingml/2006/main" xmlns:r="http://schemas.openxmlformats.org/officeDocument/2006/relationships" xmlns:p="http://schemas.openxmlformats.org/presentationml/2006/main">
  <p:tag name="TIMING" val="|8.4"/>
</p:tagLst>
</file>

<file path=ppt/tags/tag4.xml><?xml version="1.0" encoding="utf-8"?>
<p:tagLst xmlns:a="http://schemas.openxmlformats.org/drawingml/2006/main" xmlns:r="http://schemas.openxmlformats.org/officeDocument/2006/relationships" xmlns:p="http://schemas.openxmlformats.org/presentationml/2006/main">
  <p:tag name="TIMING" val="|2.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2671</TotalTime>
  <Words>432</Words>
  <Application>Microsoft Office PowerPoint</Application>
  <PresentationFormat>Widescreen</PresentationFormat>
  <Paragraphs>21</Paragraphs>
  <Slides>8</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Bodoni MT</vt:lpstr>
      <vt:lpstr>Calibri</vt:lpstr>
      <vt:lpstr>Century Gothic</vt:lpstr>
      <vt:lpstr>Times New Roman</vt:lpstr>
      <vt:lpstr>Mesh</vt:lpstr>
      <vt:lpstr>PowerPoint Presentation</vt:lpstr>
      <vt:lpstr>PowerPoint Presentation</vt:lpstr>
      <vt:lpstr>PowerPoint Presentation</vt:lpstr>
      <vt:lpstr>Quote</vt:lpstr>
      <vt:lpstr>PowerPoint Presentation</vt:lpstr>
      <vt:lpstr>Romancing the Stone</vt:lpstr>
      <vt:lpstr>PowerPoint Presentation</vt:lpstr>
      <vt:lpstr>Dankie!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Pham</cp:lastModifiedBy>
  <cp:revision>1005</cp:revision>
  <cp:lastPrinted>2021-10-07T18:52:54Z</cp:lastPrinted>
  <dcterms:created xsi:type="dcterms:W3CDTF">2021-10-06T14:08:05Z</dcterms:created>
  <dcterms:modified xsi:type="dcterms:W3CDTF">2022-09-19T13:20:10Z</dcterms:modified>
</cp:coreProperties>
</file>